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32"/>
  </p:notesMasterIdLst>
  <p:sldIdLst>
    <p:sldId id="256" r:id="rId2"/>
    <p:sldId id="257" r:id="rId3"/>
    <p:sldId id="341" r:id="rId4"/>
    <p:sldId id="342" r:id="rId5"/>
    <p:sldId id="346" r:id="rId6"/>
    <p:sldId id="347" r:id="rId7"/>
    <p:sldId id="303" r:id="rId8"/>
    <p:sldId id="349" r:id="rId9"/>
    <p:sldId id="350" r:id="rId10"/>
    <p:sldId id="353" r:id="rId11"/>
    <p:sldId id="351" r:id="rId12"/>
    <p:sldId id="348" r:id="rId13"/>
    <p:sldId id="321" r:id="rId14"/>
    <p:sldId id="271" r:id="rId15"/>
    <p:sldId id="338" r:id="rId16"/>
    <p:sldId id="339" r:id="rId17"/>
    <p:sldId id="340" r:id="rId18"/>
    <p:sldId id="261" r:id="rId19"/>
    <p:sldId id="312" r:id="rId20"/>
    <p:sldId id="333" r:id="rId21"/>
    <p:sldId id="355" r:id="rId22"/>
    <p:sldId id="356" r:id="rId23"/>
    <p:sldId id="343" r:id="rId24"/>
    <p:sldId id="354" r:id="rId25"/>
    <p:sldId id="344" r:id="rId26"/>
    <p:sldId id="345" r:id="rId27"/>
    <p:sldId id="357" r:id="rId28"/>
    <p:sldId id="358" r:id="rId29"/>
    <p:sldId id="359" r:id="rId30"/>
    <p:sldId id="266" r:id="rId31"/>
  </p:sldIdLst>
  <p:sldSz cx="9144000" cy="6858000" type="screen4x3"/>
  <p:notesSz cx="6858000" cy="9144000"/>
  <p:embeddedFontLst>
    <p:embeddedFont>
      <p:font typeface="Arial Black" panose="020B0A04020102020204" pitchFamily="34" charset="0"/>
      <p:bold r:id="rId33"/>
    </p:embeddedFont>
    <p:embeddedFont>
      <p:font typeface="Calibri" panose="020F0502020204030204" pitchFamily="34" charset="0"/>
      <p:regular r:id="rId34"/>
      <p:bold r:id="rId35"/>
      <p:italic r:id="rId36"/>
      <p:boldItalic r:id="rId37"/>
    </p:embeddedFont>
    <p:embeddedFont>
      <p:font typeface="Segoe UI Historic" panose="020B0502040204020203" pitchFamily="34" charset="0"/>
      <p:regular r:id="rId38"/>
    </p:embeddedFont>
    <p:embeddedFont>
      <p:font typeface="Segoe UI Light" panose="020B0502040204020203" pitchFamily="34" charset="0"/>
      <p:regular r:id="rId39"/>
      <p:italic r:id="rId40"/>
    </p:embeddedFont>
    <p:embeddedFont>
      <p:font typeface="Tahoma" panose="020B0604030504040204" pitchFamily="34"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363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5852" autoAdjust="0"/>
  </p:normalViewPr>
  <p:slideViewPr>
    <p:cSldViewPr snapToGrid="0">
      <p:cViewPr>
        <p:scale>
          <a:sx n="98" d="100"/>
          <a:sy n="98" d="100"/>
        </p:scale>
        <p:origin x="1061" y="86"/>
      </p:cViewPr>
      <p:guideLst/>
    </p:cSldViewPr>
  </p:slideViewPr>
  <p:outlineViewPr>
    <p:cViewPr>
      <p:scale>
        <a:sx n="33" d="100"/>
        <a:sy n="33" d="100"/>
      </p:scale>
      <p:origin x="0" y="-1540"/>
    </p:cViewPr>
  </p:outlineViewPr>
  <p:notesTextViewPr>
    <p:cViewPr>
      <p:scale>
        <a:sx n="1" d="1"/>
        <a:sy n="1" d="1"/>
      </p:scale>
      <p:origin x="0" y="0"/>
    </p:cViewPr>
  </p:notesTextViewPr>
  <p:sorterViewPr>
    <p:cViewPr>
      <p:scale>
        <a:sx n="80" d="100"/>
        <a:sy n="80" d="100"/>
      </p:scale>
      <p:origin x="0" y="-40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8552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Howard Astronomical League, June 21, 2018</a:t>
            </a:r>
            <a:endParaRPr sz="1200" b="0" i="0" u="none" strike="noStrike" cap="none" dirty="0">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0870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95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087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6313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It is my distinct pleasure to introduce Dr. Bindu Rani. She has been a Postdoctoral Fellow at NASA/Goddard Space Flight Center since July 2016, and will continue to hold that post until June 2019. She was also a Postdoctoral Fellow at the Max-Planck-</a:t>
            </a:r>
            <a:r>
              <a:rPr lang="en-US" sz="1200" b="0" i="0" u="none" strike="noStrike" kern="1200" cap="none" dirty="0" err="1">
                <a:solidFill>
                  <a:schemeClr val="dk1"/>
                </a:solidFill>
                <a:effectLst/>
                <a:latin typeface="Calibri"/>
                <a:ea typeface="Calibri"/>
                <a:cs typeface="Calibri"/>
                <a:sym typeface="Calibri"/>
              </a:rPr>
              <a:t>Institut</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für</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Radioastronomie</a:t>
            </a:r>
            <a:r>
              <a:rPr lang="en-US" sz="1200" b="0" i="0" u="none" strike="noStrike" kern="1200" cap="none" dirty="0">
                <a:solidFill>
                  <a:schemeClr val="dk1"/>
                </a:solidFill>
                <a:effectLst/>
                <a:latin typeface="Calibri"/>
                <a:ea typeface="Calibri"/>
                <a:cs typeface="Calibri"/>
                <a:sym typeface="Calibri"/>
              </a:rPr>
              <a:t> Bonn, Germany from February 2014 to June 2016. She has held visiting scientist and researcher positions at the Korean Very Long Baseline Interferometry Network of the Korea Astronomy and Space Science Institute, and The </a:t>
            </a:r>
            <a:r>
              <a:rPr lang="en-US" sz="1200" b="0" i="0" u="none" strike="noStrike" kern="1200" cap="none" dirty="0" err="1">
                <a:solidFill>
                  <a:schemeClr val="dk1"/>
                </a:solidFill>
                <a:effectLst/>
                <a:latin typeface="Calibri"/>
                <a:ea typeface="Calibri"/>
                <a:cs typeface="Calibri"/>
                <a:sym typeface="Calibri"/>
              </a:rPr>
              <a:t>Gra</a:t>
            </a:r>
            <a:r>
              <a:rPr lang="en-US" sz="1200" b="0" i="0" u="none" strike="noStrike" kern="1200" cap="none" dirty="0">
                <a:solidFill>
                  <a:schemeClr val="dk1"/>
                </a:solidFill>
                <a:effectLst/>
                <a:latin typeface="Calibri"/>
                <a:ea typeface="Calibri"/>
                <a:cs typeface="Calibri"/>
                <a:sym typeface="Calibri"/>
              </a:rPr>
              <a:t>-dig-nan Bordeaux Nuclear Research Center in France. Dr. Rani has experience in Gamma-ray, X-ray, optical, and radio astronomy. Her optical observational experience includes use of the 1.04 meter telescope at AIRES, Na-in-</a:t>
            </a:r>
            <a:r>
              <a:rPr lang="en-US" sz="1200" b="0" i="0" u="none" strike="noStrike" kern="1200" cap="none" dirty="0" err="1">
                <a:solidFill>
                  <a:schemeClr val="dk1"/>
                </a:solidFill>
                <a:effectLst/>
                <a:latin typeface="Calibri"/>
                <a:ea typeface="Calibri"/>
                <a:cs typeface="Calibri"/>
                <a:sym typeface="Calibri"/>
              </a:rPr>
              <a:t>i</a:t>
            </a:r>
            <a:r>
              <a:rPr lang="en-US"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err="1">
                <a:solidFill>
                  <a:schemeClr val="dk1"/>
                </a:solidFill>
                <a:effectLst/>
                <a:latin typeface="Calibri"/>
                <a:ea typeface="Calibri"/>
                <a:cs typeface="Calibri"/>
                <a:sym typeface="Calibri"/>
              </a:rPr>
              <a:t>tal</a:t>
            </a:r>
            <a:r>
              <a:rPr lang="en-US" sz="1200" b="0" i="0" u="none" strike="noStrike" kern="1200" cap="none" dirty="0">
                <a:solidFill>
                  <a:schemeClr val="dk1"/>
                </a:solidFill>
                <a:effectLst/>
                <a:latin typeface="Calibri"/>
                <a:ea typeface="Calibri"/>
                <a:cs typeface="Calibri"/>
                <a:sym typeface="Calibri"/>
              </a:rPr>
              <a:t>, India, and the 1.20 meter telescope at Mount Abu, India. </a:t>
            </a:r>
          </a:p>
          <a:p>
            <a:r>
              <a:rPr lang="en-US" sz="1200" b="0" i="0" u="none" strike="noStrike" kern="1200" cap="none" dirty="0">
                <a:solidFill>
                  <a:schemeClr val="dk1"/>
                </a:solidFill>
                <a:effectLst/>
                <a:latin typeface="Calibri"/>
                <a:ea typeface="Calibri"/>
                <a:cs typeface="Calibri"/>
                <a:sym typeface="Calibri"/>
              </a:rPr>
              <a:t>Among her many achievements, Dr. Rani was awarded the Otto Hahn Medal for outstanding scientific achievements by the Max Planck Society in 2015. She holds Bachelor and Master of Science degrees from University of Delhi and Da-</a:t>
            </a:r>
            <a:r>
              <a:rPr lang="en-US" sz="1200" b="0" i="0" u="none" strike="noStrike" kern="1200" cap="none" dirty="0" err="1">
                <a:solidFill>
                  <a:schemeClr val="dk1"/>
                </a:solidFill>
                <a:effectLst/>
                <a:latin typeface="Calibri"/>
                <a:ea typeface="Calibri"/>
                <a:cs typeface="Calibri"/>
                <a:sym typeface="Calibri"/>
              </a:rPr>
              <a:t>yan</a:t>
            </a:r>
            <a:r>
              <a:rPr lang="en-US" sz="1200" b="0" i="0" u="none" strike="noStrike" kern="1200" cap="none" dirty="0">
                <a:solidFill>
                  <a:schemeClr val="dk1"/>
                </a:solidFill>
                <a:effectLst/>
                <a:latin typeface="Calibri"/>
                <a:ea typeface="Calibri"/>
                <a:cs typeface="Calibri"/>
                <a:sym typeface="Calibri"/>
              </a:rPr>
              <a:t>-and University, respectively, in India. Last, and certainly not least, Dr. Rani completed her </a:t>
            </a:r>
            <a:r>
              <a:rPr lang="en-US" sz="1200" b="0" i="0" u="none" strike="noStrike" kern="1200" cap="none" dirty="0" err="1">
                <a:solidFill>
                  <a:schemeClr val="dk1"/>
                </a:solidFill>
                <a:effectLst/>
                <a:latin typeface="Calibri"/>
                <a:ea typeface="Calibri"/>
                <a:cs typeface="Calibri"/>
                <a:sym typeface="Calibri"/>
              </a:rPr>
              <a:t>Ph.D</a:t>
            </a:r>
            <a:r>
              <a:rPr lang="en-US" sz="1200" b="0" i="0" u="none" strike="noStrike" kern="1200" cap="none" dirty="0">
                <a:solidFill>
                  <a:schemeClr val="dk1"/>
                </a:solidFill>
                <a:effectLst/>
                <a:latin typeface="Calibri"/>
                <a:ea typeface="Calibri"/>
                <a:cs typeface="Calibri"/>
                <a:sym typeface="Calibri"/>
              </a:rPr>
              <a:t> at Max-Planck-</a:t>
            </a:r>
            <a:r>
              <a:rPr lang="en-US" sz="1200" b="0" i="0" u="none" strike="noStrike" kern="1200" cap="none" dirty="0" err="1">
                <a:solidFill>
                  <a:schemeClr val="dk1"/>
                </a:solidFill>
                <a:effectLst/>
                <a:latin typeface="Calibri"/>
                <a:ea typeface="Calibri"/>
                <a:cs typeface="Calibri"/>
                <a:sym typeface="Calibri"/>
              </a:rPr>
              <a:t>Institut</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für</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Radioastronomie</a:t>
            </a:r>
            <a:r>
              <a:rPr lang="en-US" sz="1200" b="0" i="0" u="none" strike="noStrike" kern="1200" cap="none" dirty="0">
                <a:solidFill>
                  <a:schemeClr val="dk1"/>
                </a:solidFill>
                <a:effectLst/>
                <a:latin typeface="Calibri"/>
                <a:ea typeface="Calibri"/>
                <a:cs typeface="Calibri"/>
                <a:sym typeface="Calibri"/>
              </a:rPr>
              <a:t> and University of Köln, both in Germany in 2013.</a:t>
            </a:r>
          </a:p>
        </p:txBody>
      </p:sp>
      <p:sp>
        <p:nvSpPr>
          <p:cNvPr id="124" name="Shape 1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2246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8" name="Shape 1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341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0" i="0" u="none" strike="noStrike" cap="none">
                <a:solidFill>
                  <a:schemeClr val="lt1"/>
                </a:solidFill>
                <a:latin typeface="Calibri"/>
                <a:ea typeface="Calibri"/>
                <a:cs typeface="Calibri"/>
                <a:sym typeface="Calibri"/>
              </a:rPr>
              <a:t>‹#›</a:t>
            </a:fld>
            <a:endParaRPr lang="en-US" sz="16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m46m47_hetlage_f.jpg"/>
          <p:cNvPicPr preferRelativeResize="0"/>
          <p:nvPr/>
        </p:nvPicPr>
        <p:blipFill rotWithShape="1">
          <a:blip r:embed="rId2">
            <a:alphaModFix/>
          </a:blip>
          <a:srcRect l="3514" r="4188"/>
          <a:stretch/>
        </p:blipFill>
        <p:spPr>
          <a:xfrm>
            <a:off x="0" y="0"/>
            <a:ext cx="9144000" cy="6858000"/>
          </a:xfrm>
          <a:prstGeom prst="rect">
            <a:avLst/>
          </a:prstGeom>
          <a:noFill/>
          <a:ln>
            <a:noFill/>
          </a:ln>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85" name="Shape 85"/>
          <p:cNvSpPr txBox="1"/>
          <p:nvPr/>
        </p:nvSpPr>
        <p:spPr>
          <a:xfrm>
            <a:off x="1687436" y="457200"/>
            <a:ext cx="5769126"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Howard </a:t>
            </a:r>
          </a:p>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Astronomical</a:t>
            </a:r>
          </a:p>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League</a:t>
            </a:r>
          </a:p>
        </p:txBody>
      </p:sp>
      <p:sp>
        <p:nvSpPr>
          <p:cNvPr id="86" name="Shape 86"/>
          <p:cNvSpPr txBox="1"/>
          <p:nvPr/>
        </p:nvSpPr>
        <p:spPr>
          <a:xfrm>
            <a:off x="3918692" y="4828846"/>
            <a:ext cx="4384873"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dirty="0">
                <a:solidFill>
                  <a:srgbClr val="FFFF00"/>
                </a:solidFill>
                <a:latin typeface="Times New Roman"/>
                <a:ea typeface="Times New Roman"/>
                <a:cs typeface="Times New Roman"/>
                <a:sym typeface="Times New Roman"/>
              </a:rPr>
              <a:t>September 20th</a:t>
            </a:r>
            <a:r>
              <a:rPr lang="en-US" sz="3600" b="0" i="0" u="none" strike="noStrike" cap="none" dirty="0">
                <a:solidFill>
                  <a:srgbClr val="FFFF00"/>
                </a:solidFill>
                <a:latin typeface="Times New Roman"/>
                <a:ea typeface="Times New Roman"/>
                <a:cs typeface="Times New Roman"/>
                <a:sym typeface="Times New Roman"/>
              </a:rPr>
              <a:t>, 2018</a:t>
            </a:r>
          </a:p>
        </p:txBody>
      </p:sp>
      <p:pic>
        <p:nvPicPr>
          <p:cNvPr id="87" name="Shape 87" descr="HAL10Logo4.png"/>
          <p:cNvPicPr preferRelativeResize="0"/>
          <p:nvPr/>
        </p:nvPicPr>
        <p:blipFill rotWithShape="1">
          <a:blip r:embed="rId4">
            <a:alphaModFix/>
          </a:blip>
          <a:srcRect/>
          <a:stretch/>
        </p:blipFill>
        <p:spPr>
          <a:xfrm>
            <a:off x="0" y="3513405"/>
            <a:ext cx="3344594" cy="3344594"/>
          </a:xfrm>
          <a:prstGeom prst="rect">
            <a:avLst/>
          </a:prstGeom>
          <a:noFill/>
          <a:ln>
            <a:noFill/>
          </a:ln>
        </p:spPr>
      </p:pic>
      <p:sp>
        <p:nvSpPr>
          <p:cNvPr id="88" name="Shape 88"/>
          <p:cNvSpPr/>
          <p:nvPr/>
        </p:nvSpPr>
        <p:spPr>
          <a:xfrm>
            <a:off x="1957388" y="4529137"/>
            <a:ext cx="542925" cy="442912"/>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1909763" y="4567237"/>
            <a:ext cx="81914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dirty="0">
                <a:solidFill>
                  <a:schemeClr val="lt1"/>
                </a:solidFill>
                <a:latin typeface="Arial Black"/>
                <a:ea typeface="Arial Black"/>
                <a:cs typeface="Arial Black"/>
                <a:sym typeface="Arial Black"/>
              </a:rPr>
              <a:t>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3661"/>
            <a:ext cx="9144000" cy="6050677"/>
          </a:xfrm>
          <a:prstGeom prst="rect">
            <a:avLst/>
          </a:prstGeom>
        </p:spPr>
      </p:pic>
    </p:spTree>
    <p:extLst>
      <p:ext uri="{BB962C8B-B14F-4D97-AF65-F5344CB8AC3E}">
        <p14:creationId xmlns:p14="http://schemas.microsoft.com/office/powerpoint/2010/main" val="1244450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076"/>
            <a:ext cx="9144000" cy="6097847"/>
          </a:xfrm>
          <a:prstGeom prst="rect">
            <a:avLst/>
          </a:prstGeom>
        </p:spPr>
      </p:pic>
    </p:spTree>
    <p:extLst>
      <p:ext uri="{BB962C8B-B14F-4D97-AF65-F5344CB8AC3E}">
        <p14:creationId xmlns:p14="http://schemas.microsoft.com/office/powerpoint/2010/main" val="16684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00B0F0"/>
                </a:solidFill>
                <a:latin typeface="+mj-lt"/>
              </a:rPr>
              <a:t>Exoplanet Exploration Committee </a:t>
            </a:r>
          </a:p>
        </p:txBody>
      </p:sp>
      <p:sp>
        <p:nvSpPr>
          <p:cNvPr id="3" name="Text Placeholder 2"/>
          <p:cNvSpPr>
            <a:spLocks noGrp="1"/>
          </p:cNvSpPr>
          <p:nvPr>
            <p:ph type="body" idx="1"/>
          </p:nvPr>
        </p:nvSpPr>
        <p:spPr/>
        <p:txBody>
          <a:bodyPr/>
          <a:lstStyle/>
          <a:p>
            <a:pPr marL="254000" indent="0">
              <a:buNone/>
            </a:pPr>
            <a:r>
              <a:rPr lang="en-US" sz="2400" dirty="0">
                <a:solidFill>
                  <a:schemeClr val="bg1"/>
                </a:solidFill>
                <a:latin typeface="+mn-lt"/>
              </a:rPr>
              <a:t>Chair: Chuck  </a:t>
            </a:r>
            <a:r>
              <a:rPr lang="en-US" sz="2400" dirty="0" err="1">
                <a:solidFill>
                  <a:schemeClr val="bg1"/>
                </a:solidFill>
                <a:latin typeface="+mn-lt"/>
              </a:rPr>
              <a:t>Cynamon</a:t>
            </a:r>
            <a:endParaRPr lang="en-US" sz="2400" dirty="0">
              <a:solidFill>
                <a:schemeClr val="bg1"/>
              </a:solidFill>
              <a:latin typeface="+mn-lt"/>
            </a:endParaRPr>
          </a:p>
          <a:p>
            <a:pPr marL="254000" indent="0">
              <a:buNone/>
            </a:pPr>
            <a:endParaRPr lang="en-US" sz="2400" dirty="0">
              <a:solidFill>
                <a:schemeClr val="bg1"/>
              </a:solidFill>
              <a:latin typeface="+mn-lt"/>
            </a:endParaRPr>
          </a:p>
          <a:p>
            <a:pPr marL="254000" indent="0">
              <a:buNone/>
            </a:pPr>
            <a:r>
              <a:rPr lang="en-US" sz="2400" dirty="0">
                <a:solidFill>
                  <a:schemeClr val="bg1"/>
                </a:solidFill>
                <a:latin typeface="+mn-lt"/>
              </a:rPr>
              <a:t>Establish an Exoplanetary Exploratory Committee with Chuck </a:t>
            </a:r>
            <a:r>
              <a:rPr lang="en-US" sz="2400" dirty="0" err="1">
                <a:solidFill>
                  <a:schemeClr val="bg1"/>
                </a:solidFill>
                <a:latin typeface="+mn-lt"/>
              </a:rPr>
              <a:t>Cynamon</a:t>
            </a:r>
            <a:r>
              <a:rPr lang="en-US" sz="2400" dirty="0">
                <a:solidFill>
                  <a:schemeClr val="bg1"/>
                </a:solidFill>
                <a:latin typeface="+mn-lt"/>
              </a:rPr>
              <a:t> as Chair for the purpose of coordinating HAL activities related to assessing member interest, generating member interest, and developing possible technical solutions for establishing a photometry capability in the HAL Observatory. There will be no implementation authority vested in the committee, and the committee will be charged with periodically reporting progress and providing recommendations to the HAL Board.</a:t>
            </a:r>
          </a:p>
        </p:txBody>
      </p:sp>
    </p:spTree>
    <p:extLst>
      <p:ext uri="{BB962C8B-B14F-4D97-AF65-F5344CB8AC3E}">
        <p14:creationId xmlns:p14="http://schemas.microsoft.com/office/powerpoint/2010/main" val="2147477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7" y="-747"/>
            <a:ext cx="9144995" cy="68587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1294" y="2160635"/>
            <a:ext cx="3550024" cy="2662518"/>
          </a:xfrm>
          <a:prstGeom prst="rect">
            <a:avLst/>
          </a:prstGeom>
        </p:spPr>
      </p:pic>
      <p:sp>
        <p:nvSpPr>
          <p:cNvPr id="2" name="Title 1"/>
          <p:cNvSpPr>
            <a:spLocks noGrp="1"/>
          </p:cNvSpPr>
          <p:nvPr>
            <p:ph type="title"/>
          </p:nvPr>
        </p:nvSpPr>
        <p:spPr>
          <a:xfrm>
            <a:off x="457200" y="457200"/>
            <a:ext cx="8229600" cy="1143000"/>
          </a:xfrm>
        </p:spPr>
        <p:txBody>
          <a:bodyPr/>
          <a:lstStyle/>
          <a:p>
            <a:r>
              <a:rPr lang="en-US" dirty="0">
                <a:solidFill>
                  <a:schemeClr val="bg1"/>
                </a:solidFill>
                <a:latin typeface="+mn-lt"/>
              </a:rPr>
              <a:t>Regional Star Party Reports</a:t>
            </a:r>
            <a:br>
              <a:rPr lang="en-US" dirty="0">
                <a:solidFill>
                  <a:schemeClr val="bg1"/>
                </a:solidFill>
                <a:latin typeface="+mn-lt"/>
              </a:rPr>
            </a:br>
            <a:endParaRPr lang="en-US" sz="3200" dirty="0">
              <a:solidFill>
                <a:schemeClr val="bg1"/>
              </a:solidFill>
              <a:latin typeface="+mn-lt"/>
            </a:endParaRPr>
          </a:p>
        </p:txBody>
      </p:sp>
      <p:sp>
        <p:nvSpPr>
          <p:cNvPr id="3" name="Text Placeholder 2"/>
          <p:cNvSpPr>
            <a:spLocks noGrp="1"/>
          </p:cNvSpPr>
          <p:nvPr>
            <p:ph type="body" idx="1"/>
          </p:nvPr>
        </p:nvSpPr>
        <p:spPr>
          <a:xfrm>
            <a:off x="457200" y="1922930"/>
            <a:ext cx="4186518" cy="4195763"/>
          </a:xfrm>
        </p:spPr>
        <p:txBody>
          <a:bodyPr/>
          <a:lstStyle/>
          <a:p>
            <a:pPr marL="254000" indent="0" algn="ctr">
              <a:buNone/>
            </a:pPr>
            <a:r>
              <a:rPr lang="en-US" sz="3200" dirty="0">
                <a:latin typeface="Arial" panose="020B0604020202020204" pitchFamily="34" charset="0"/>
                <a:cs typeface="Arial" panose="020B0604020202020204" pitchFamily="34" charset="0"/>
              </a:rPr>
              <a:t>Almost Heaven</a:t>
            </a:r>
          </a:p>
          <a:p>
            <a:pPr marL="254000" indent="0" algn="ctr">
              <a:buNone/>
            </a:pPr>
            <a:r>
              <a:rPr lang="en-US" sz="2000" dirty="0">
                <a:solidFill>
                  <a:srgbClr val="00B0F0"/>
                </a:solidFill>
                <a:latin typeface="Arial" panose="020B0604020202020204" pitchFamily="34" charset="0"/>
                <a:cs typeface="Arial" panose="020B0604020202020204" pitchFamily="34" charset="0"/>
              </a:rPr>
              <a:t>JoAnn and Stan Shapiro</a:t>
            </a:r>
          </a:p>
          <a:p>
            <a:pPr marL="254000" indent="0" algn="ctr">
              <a:buNone/>
            </a:pPr>
            <a:r>
              <a:rPr lang="en-US" sz="2000" dirty="0">
                <a:solidFill>
                  <a:srgbClr val="00B0F0"/>
                </a:solidFill>
                <a:latin typeface="Arial" panose="020B0604020202020204" pitchFamily="34" charset="0"/>
                <a:cs typeface="Arial" panose="020B0604020202020204" pitchFamily="34" charset="0"/>
              </a:rPr>
              <a:t>James Stack (AHSP staff)</a:t>
            </a:r>
          </a:p>
          <a:p>
            <a:pPr marL="254000" indent="0" algn="ctr">
              <a:buNone/>
            </a:pPr>
            <a:r>
              <a:rPr lang="en-US" sz="2000" dirty="0">
                <a:solidFill>
                  <a:srgbClr val="00B0F0"/>
                </a:solidFill>
                <a:latin typeface="Arial" panose="020B0604020202020204" pitchFamily="34" charset="0"/>
                <a:cs typeface="Arial" panose="020B0604020202020204" pitchFamily="34" charset="0"/>
              </a:rPr>
              <a:t>Alan Solomon</a:t>
            </a:r>
          </a:p>
          <a:p>
            <a:pPr marL="254000" indent="0" algn="ctr">
              <a:buNone/>
            </a:pPr>
            <a:r>
              <a:rPr lang="en-US" sz="2000" dirty="0">
                <a:solidFill>
                  <a:srgbClr val="00B0F0"/>
                </a:solidFill>
                <a:latin typeface="Arial" panose="020B0604020202020204" pitchFamily="34" charset="0"/>
                <a:cs typeface="Arial" panose="020B0604020202020204" pitchFamily="34" charset="0"/>
              </a:rPr>
              <a:t>Doug </a:t>
            </a:r>
            <a:r>
              <a:rPr lang="en-US" sz="2000" dirty="0" err="1">
                <a:solidFill>
                  <a:srgbClr val="00B0F0"/>
                </a:solidFill>
                <a:latin typeface="Arial" panose="020B0604020202020204" pitchFamily="34" charset="0"/>
                <a:cs typeface="Arial" panose="020B0604020202020204" pitchFamily="34" charset="0"/>
              </a:rPr>
              <a:t>Biernacki</a:t>
            </a:r>
            <a:endParaRPr lang="en-US" sz="2000" dirty="0">
              <a:solidFill>
                <a:srgbClr val="00B0F0"/>
              </a:solidFill>
              <a:latin typeface="Arial" panose="020B0604020202020204" pitchFamily="34" charset="0"/>
              <a:cs typeface="Arial" panose="020B0604020202020204" pitchFamily="34" charset="0"/>
            </a:endParaRPr>
          </a:p>
          <a:p>
            <a:pPr marL="254000" indent="0" algn="ctr">
              <a:buNone/>
            </a:pPr>
            <a:r>
              <a:rPr lang="en-US" sz="2000" dirty="0">
                <a:solidFill>
                  <a:srgbClr val="00B0F0"/>
                </a:solidFill>
                <a:latin typeface="Arial" panose="020B0604020202020204" pitchFamily="34" charset="0"/>
                <a:cs typeface="Arial" panose="020B0604020202020204" pitchFamily="34" charset="0"/>
              </a:rPr>
              <a:t>Jim Johnson</a:t>
            </a:r>
          </a:p>
          <a:p>
            <a:pPr marL="254000" indent="0" algn="ctr">
              <a:buNone/>
            </a:pPr>
            <a:endParaRPr lang="en-US" sz="900" dirty="0">
              <a:latin typeface="Arial" panose="020B0604020202020204" pitchFamily="34" charset="0"/>
              <a:cs typeface="Arial" panose="020B0604020202020204" pitchFamily="34" charset="0"/>
            </a:endParaRPr>
          </a:p>
          <a:p>
            <a:pPr marL="254000" indent="0" algn="ctr">
              <a:buNone/>
            </a:pPr>
            <a:r>
              <a:rPr lang="en-US" sz="3200" dirty="0">
                <a:latin typeface="Arial" panose="020B0604020202020204" pitchFamily="34" charset="0"/>
                <a:cs typeface="Arial" panose="020B0604020202020204" pitchFamily="34" charset="0"/>
              </a:rPr>
              <a:t>Black Forest</a:t>
            </a:r>
          </a:p>
          <a:p>
            <a:pPr marL="254000" indent="0" algn="ctr">
              <a:buNone/>
            </a:pPr>
            <a:r>
              <a:rPr lang="en-US" sz="2000" dirty="0">
                <a:solidFill>
                  <a:srgbClr val="00B0F0"/>
                </a:solidFill>
                <a:latin typeface="Arial" panose="020B0604020202020204" pitchFamily="34" charset="0"/>
                <a:cs typeface="Arial" panose="020B0604020202020204" pitchFamily="34" charset="0"/>
              </a:rPr>
              <a:t>Paul and Amy Montanaro</a:t>
            </a:r>
          </a:p>
          <a:p>
            <a:pPr marL="254000" indent="0" algn="ctr">
              <a:buNone/>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5423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275" y="187775"/>
            <a:ext cx="8229600" cy="1143000"/>
          </a:xfrm>
        </p:spPr>
        <p:txBody>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Upcoming Events</a:t>
            </a:r>
          </a:p>
        </p:txBody>
      </p:sp>
      <p:sp>
        <p:nvSpPr>
          <p:cNvPr id="4" name="Text Placeholder 3"/>
          <p:cNvSpPr>
            <a:spLocks noGrp="1"/>
          </p:cNvSpPr>
          <p:nvPr>
            <p:ph type="body" idx="1"/>
          </p:nvPr>
        </p:nvSpPr>
        <p:spPr>
          <a:xfrm>
            <a:off x="354274" y="1649907"/>
            <a:ext cx="8460211" cy="4242934"/>
          </a:xfrm>
        </p:spPr>
        <p:txBody>
          <a:bodyPr/>
          <a:lstStyle/>
          <a:p>
            <a:pPr marL="254000" indent="0" algn="ctr">
              <a:buNone/>
            </a:pPr>
            <a:r>
              <a:rPr lang="en-US" sz="2800" dirty="0">
                <a:solidFill>
                  <a:srgbClr val="00B0F0"/>
                </a:solidFill>
              </a:rPr>
              <a:t>HAL Events – Alpha Ridge Park</a:t>
            </a:r>
          </a:p>
          <a:p>
            <a:pPr marL="254000" indent="0" algn="ctr">
              <a:buNone/>
            </a:pPr>
            <a:r>
              <a:rPr lang="en-US" sz="2800" dirty="0"/>
              <a:t>October 6</a:t>
            </a:r>
            <a:r>
              <a:rPr lang="en-US" sz="2800" baseline="30000" dirty="0"/>
              <a:t>th</a:t>
            </a:r>
            <a:r>
              <a:rPr lang="en-US" sz="2800" dirty="0"/>
              <a:t> at 6:45 – Members Star Party</a:t>
            </a:r>
          </a:p>
          <a:p>
            <a:pPr marL="254000" indent="0" algn="ctr">
              <a:buNone/>
            </a:pPr>
            <a:r>
              <a:rPr lang="en-US" sz="2800" dirty="0"/>
              <a:t>October 20</a:t>
            </a:r>
            <a:r>
              <a:rPr lang="en-US" sz="2800" baseline="30000" dirty="0"/>
              <a:t>th</a:t>
            </a:r>
            <a:r>
              <a:rPr lang="en-US" sz="2800" dirty="0"/>
              <a:t> at 6:30 – Public Star Party</a:t>
            </a:r>
            <a:endParaRPr lang="en-US" sz="1800" dirty="0"/>
          </a:p>
          <a:p>
            <a:pPr marL="254000" indent="0" algn="ctr">
              <a:buNone/>
            </a:pPr>
            <a:endParaRPr lang="en-US" sz="1800" dirty="0"/>
          </a:p>
          <a:p>
            <a:pPr marL="254000" indent="0" algn="ctr">
              <a:buNone/>
            </a:pPr>
            <a:r>
              <a:rPr lang="en-US" sz="2800" dirty="0">
                <a:solidFill>
                  <a:srgbClr val="00B0F0"/>
                </a:solidFill>
              </a:rPr>
              <a:t>Other Events</a:t>
            </a:r>
          </a:p>
          <a:p>
            <a:pPr marL="254000" indent="0" algn="ctr">
              <a:buNone/>
            </a:pPr>
            <a:r>
              <a:rPr lang="en-US" sz="2800" dirty="0"/>
              <a:t>October 8</a:t>
            </a:r>
            <a:r>
              <a:rPr lang="en-US" sz="2800" baseline="30000" dirty="0"/>
              <a:t>th</a:t>
            </a:r>
            <a:r>
              <a:rPr lang="en-US" sz="2800" dirty="0"/>
              <a:t> to 14</a:t>
            </a:r>
            <a:r>
              <a:rPr lang="en-US" sz="2800" baseline="30000" dirty="0"/>
              <a:t>th</a:t>
            </a:r>
            <a:r>
              <a:rPr lang="en-US" sz="2800" dirty="0"/>
              <a:t> – Chaos Fall Star Party </a:t>
            </a:r>
            <a:br>
              <a:rPr lang="en-US" sz="2800" dirty="0"/>
            </a:br>
            <a:r>
              <a:rPr lang="en-US" sz="2800" dirty="0"/>
              <a:t>Staunton River State Park, Scottsburg, VA</a:t>
            </a:r>
          </a:p>
        </p:txBody>
      </p:sp>
      <p:sp>
        <p:nvSpPr>
          <p:cNvPr id="3" name="Slide Number Placeholder 2"/>
          <p:cNvSpPr>
            <a:spLocks noGrp="1"/>
          </p:cNvSpPr>
          <p:nvPr>
            <p:ph type="sldNum" idx="4294967295"/>
          </p:nvPr>
        </p:nvSpPr>
        <p:spPr>
          <a:xfrm>
            <a:off x="7010400" y="6356350"/>
            <a:ext cx="2133600" cy="365125"/>
          </a:xfrm>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14</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7730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Comet 46P/</a:t>
            </a:r>
            <a:r>
              <a:rPr lang="en-US" dirty="0" err="1"/>
              <a:t>Wirtanen</a:t>
            </a:r>
            <a:br>
              <a:rPr lang="en-US" dirty="0"/>
            </a:br>
            <a:r>
              <a:rPr lang="en-US" dirty="0"/>
              <a:t>2018 Apparition</a:t>
            </a:r>
          </a:p>
        </p:txBody>
      </p:sp>
      <p:sp>
        <p:nvSpPr>
          <p:cNvPr id="3" name="Text Placeholder 2"/>
          <p:cNvSpPr>
            <a:spLocks noGrp="1"/>
          </p:cNvSpPr>
          <p:nvPr>
            <p:ph type="body" idx="1"/>
          </p:nvPr>
        </p:nvSpPr>
        <p:spPr/>
        <p:txBody>
          <a:bodyPr/>
          <a:lstStyle/>
          <a:p>
            <a:pPr marL="254000" indent="0">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Closest Approach: Dec 16</a:t>
            </a:r>
            <a:r>
              <a:rPr lang="en-US" baseline="30000" dirty="0">
                <a:solidFill>
                  <a:schemeClr val="bg1"/>
                </a:solidFill>
                <a:latin typeface="Tahoma" panose="020B0604030504040204" pitchFamily="34" charset="0"/>
                <a:ea typeface="Tahoma" panose="020B0604030504040204" pitchFamily="34" charset="0"/>
                <a:cs typeface="Tahoma" panose="020B0604030504040204" pitchFamily="34" charset="0"/>
              </a:rPr>
              <a:t>th</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654050" lvl="1" indent="0">
              <a:buNone/>
            </a:pP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654050" lvl="1" indent="0">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- 10</a:t>
            </a:r>
            <a:r>
              <a:rPr lang="en-US" baseline="30000" dirty="0">
                <a:solidFill>
                  <a:schemeClr val="bg1"/>
                </a:solidFill>
                <a:latin typeface="Tahoma" panose="020B0604030504040204" pitchFamily="34" charset="0"/>
                <a:ea typeface="Tahoma" panose="020B0604030504040204" pitchFamily="34" charset="0"/>
                <a:cs typeface="Tahoma" panose="020B0604030504040204" pitchFamily="34" charset="0"/>
              </a:rPr>
              <a:t>th</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closest in modern times</a:t>
            </a:r>
          </a:p>
          <a:p>
            <a:pPr marL="654050" lvl="1" indent="0">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Visible most of the night</a:t>
            </a:r>
          </a:p>
          <a:p>
            <a:pPr marL="654050" lvl="1" indent="0">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Passing through Taurus between Hyades and Pleiades</a:t>
            </a:r>
          </a:p>
          <a:p>
            <a:pPr marL="654050" lvl="1" indent="0">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- 0.0775 AU (30 Lunar distances)</a:t>
            </a:r>
          </a:p>
          <a:p>
            <a:pPr marL="654050" lvl="1" indent="0">
              <a:buNone/>
            </a:pPr>
            <a:endParaRPr lang="en-US" dirty="0"/>
          </a:p>
        </p:txBody>
      </p:sp>
    </p:spTree>
    <p:extLst>
      <p:ext uri="{BB962C8B-B14F-4D97-AF65-F5344CB8AC3E}">
        <p14:creationId xmlns:p14="http://schemas.microsoft.com/office/powerpoint/2010/main" val="536798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Comet 46P/</a:t>
            </a:r>
            <a:r>
              <a:rPr lang="en-US" dirty="0" err="1"/>
              <a:t>Wirtanen</a:t>
            </a:r>
            <a:br>
              <a:rPr lang="en-US" dirty="0"/>
            </a:br>
            <a:r>
              <a:rPr lang="en-US" dirty="0"/>
              <a:t>2018 Apparition</a:t>
            </a:r>
          </a:p>
        </p:txBody>
      </p:sp>
      <p:sp>
        <p:nvSpPr>
          <p:cNvPr id="3" name="Text Placeholder 2"/>
          <p:cNvSpPr>
            <a:spLocks noGrp="1"/>
          </p:cNvSpPr>
          <p:nvPr>
            <p:ph type="body" idx="1"/>
          </p:nvPr>
        </p:nvSpPr>
        <p:spPr>
          <a:xfrm>
            <a:off x="457200" y="2027583"/>
            <a:ext cx="8229600" cy="4098580"/>
          </a:xfrm>
        </p:spPr>
        <p:txBody>
          <a:bodyPr/>
          <a:lstStyle/>
          <a:p>
            <a:pPr marL="254000" indent="0">
              <a:buNone/>
            </a:pP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Historically active comet</a:t>
            </a:r>
          </a:p>
          <a:p>
            <a:pPr marL="254000" indent="0">
              <a:buNone/>
            </a:pP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Predicted magnitude varies by model:</a:t>
            </a:r>
          </a:p>
          <a:p>
            <a:pPr marL="654050" lvl="1" indent="0">
              <a:buNone/>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Yoshida – 3</a:t>
            </a:r>
          </a:p>
          <a:p>
            <a:pPr marL="654050" lvl="1" indent="0">
              <a:buNone/>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JPL Horizons – 8</a:t>
            </a:r>
          </a:p>
          <a:p>
            <a:pPr marL="654050" lvl="1" indent="0">
              <a:buNone/>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Minor Planet Center – 9 to 10</a:t>
            </a:r>
          </a:p>
          <a:p>
            <a:pPr marL="254000" indent="0">
              <a:buNone/>
            </a:pP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Current observations track with MPC</a:t>
            </a:r>
          </a:p>
        </p:txBody>
      </p:sp>
    </p:spTree>
    <p:extLst>
      <p:ext uri="{BB962C8B-B14F-4D97-AF65-F5344CB8AC3E}">
        <p14:creationId xmlns:p14="http://schemas.microsoft.com/office/powerpoint/2010/main" val="2484386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Comet 46P/</a:t>
            </a:r>
            <a:r>
              <a:rPr lang="en-US" dirty="0" err="1"/>
              <a:t>Wirtanen</a:t>
            </a:r>
            <a:br>
              <a:rPr lang="en-US" dirty="0"/>
            </a:br>
            <a:r>
              <a:rPr lang="en-US" dirty="0"/>
              <a:t>2018 Apparition</a:t>
            </a:r>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2"/>
          <a:stretch>
            <a:fillRect/>
          </a:stretch>
        </p:blipFill>
        <p:spPr>
          <a:xfrm>
            <a:off x="0" y="1692964"/>
            <a:ext cx="9144000" cy="5143500"/>
          </a:xfrm>
          <a:prstGeom prst="rect">
            <a:avLst/>
          </a:prstGeom>
        </p:spPr>
      </p:pic>
    </p:spTree>
    <p:extLst>
      <p:ext uri="{BB962C8B-B14F-4D97-AF65-F5344CB8AC3E}">
        <p14:creationId xmlns:p14="http://schemas.microsoft.com/office/powerpoint/2010/main" val="3620427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494270" y="455386"/>
            <a:ext cx="8229600" cy="5689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FFFF00"/>
              </a:buClr>
              <a:buSzPct val="25000"/>
              <a:buFont typeface="Arial"/>
              <a:buNone/>
            </a:pPr>
            <a:endParaRPr sz="2400" b="1" i="0" u="none" strike="noStrike" cap="none" dirty="0">
              <a:solidFill>
                <a:srgbClr val="00B0F0"/>
              </a:solidFill>
              <a:sym typeface="Times New Roman"/>
            </a:endParaRPr>
          </a:p>
          <a:p>
            <a:pPr marL="0" marR="0" lvl="0" indent="0" algn="ctr" rtl="0">
              <a:spcBef>
                <a:spcPts val="1200"/>
              </a:spcBef>
              <a:spcAft>
                <a:spcPts val="0"/>
              </a:spcAft>
              <a:buClr>
                <a:srgbClr val="FFFF00"/>
              </a:buClr>
              <a:buSzPct val="25000"/>
              <a:buFont typeface="Arial"/>
              <a:buNone/>
            </a:pPr>
            <a:r>
              <a:rPr lang="en-US" b="1" i="0" u="none" strike="noStrike" cap="none" dirty="0">
                <a:solidFill>
                  <a:srgbClr val="00B0F0"/>
                </a:solidFill>
                <a:sym typeface="Times New Roman"/>
              </a:rPr>
              <a:t>This Evening’s Speaker</a:t>
            </a:r>
            <a:endParaRPr lang="en-US" sz="3600" b="1" i="0" u="none" strike="noStrike" cap="none" dirty="0">
              <a:solidFill>
                <a:srgbClr val="00B0F0"/>
              </a:solidFill>
              <a:sym typeface="Times New Roman"/>
            </a:endParaRPr>
          </a:p>
          <a:p>
            <a:pPr marL="0" lvl="0" indent="0" algn="ctr">
              <a:spcBef>
                <a:spcPts val="1200"/>
              </a:spcBef>
              <a:buSzPct val="25000"/>
              <a:buNone/>
            </a:pPr>
            <a:endParaRPr lang="en-US" sz="3600" dirty="0">
              <a:solidFill>
                <a:schemeClr val="bg1"/>
              </a:solidFill>
            </a:endParaRPr>
          </a:p>
          <a:p>
            <a:pPr marL="0" lvl="0" indent="0" algn="ctr">
              <a:spcBef>
                <a:spcPts val="1200"/>
              </a:spcBef>
              <a:buSzPct val="25000"/>
              <a:buNone/>
            </a:pPr>
            <a:r>
              <a:rPr lang="en-US" sz="3200" b="1" dirty="0">
                <a:solidFill>
                  <a:schemeClr val="bg1"/>
                </a:solidFill>
              </a:rPr>
              <a:t>John Stansberry</a:t>
            </a:r>
          </a:p>
          <a:p>
            <a:pPr marL="0" lvl="0" indent="0" algn="ctr">
              <a:spcBef>
                <a:spcPts val="1200"/>
              </a:spcBef>
              <a:buSzPct val="25000"/>
              <a:buNone/>
            </a:pPr>
            <a:r>
              <a:rPr lang="en-US" sz="2800" dirty="0">
                <a:solidFill>
                  <a:schemeClr val="bg1"/>
                </a:solidFill>
              </a:rPr>
              <a:t>Solar System Lead, Space Telescope Science Center</a:t>
            </a:r>
          </a:p>
          <a:p>
            <a:pPr marL="0" lvl="0" indent="0" algn="ctr">
              <a:spcBef>
                <a:spcPts val="1200"/>
              </a:spcBef>
              <a:buSzPct val="25000"/>
              <a:buNone/>
            </a:pPr>
            <a:endParaRPr lang="en-US" sz="3600" dirty="0">
              <a:solidFill>
                <a:schemeClr val="bg1"/>
              </a:solidFill>
            </a:endParaRPr>
          </a:p>
          <a:p>
            <a:pPr lvl="0" algn="ctr">
              <a:buSzPct val="25000"/>
            </a:pPr>
            <a:r>
              <a:rPr lang="en-US" sz="3600" dirty="0">
                <a:solidFill>
                  <a:schemeClr val="bg1"/>
                </a:solidFill>
                <a:latin typeface="Calibri"/>
                <a:ea typeface="Calibri"/>
                <a:cs typeface="Calibri"/>
                <a:sym typeface="Calibri"/>
              </a:rPr>
              <a:t>Kuiper Belt Objects</a:t>
            </a:r>
            <a:endParaRPr lang="en-US" sz="3600" dirty="0"/>
          </a:p>
          <a:p>
            <a:pPr marL="0" lvl="0" indent="0" algn="ctr">
              <a:spcBef>
                <a:spcPts val="1200"/>
              </a:spcBef>
              <a:buSzPct val="25000"/>
              <a:buNone/>
            </a:pPr>
            <a:endParaRPr lang="en-US" sz="3600" dirty="0"/>
          </a:p>
          <a:p>
            <a:pPr marL="0" lvl="0" indent="0" algn="ctr">
              <a:spcBef>
                <a:spcPts val="1200"/>
              </a:spcBef>
              <a:buSzPct val="25000"/>
              <a:buNone/>
            </a:pPr>
            <a:endParaRPr lang="en-US" sz="3200" b="0" i="0" u="none" strike="noStrike" cap="none" dirty="0">
              <a:solidFill>
                <a:srgbClr val="FFFF00"/>
              </a:solidFill>
              <a:sym typeface="Times New Roman"/>
            </a:endParaRPr>
          </a:p>
        </p:txBody>
      </p:sp>
      <p:sp>
        <p:nvSpPr>
          <p:cNvPr id="127" name="Shape 127"/>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281237"/>
            <a:ext cx="8229600" cy="1143000"/>
          </a:xfrm>
        </p:spPr>
        <p:txBody>
          <a:bodyPr/>
          <a:lstStyle/>
          <a:p>
            <a:r>
              <a:rPr lang="en-US"/>
              <a:t>Member </a:t>
            </a:r>
            <a:br>
              <a:rPr lang="en-US"/>
            </a:br>
            <a:r>
              <a:rPr lang="en-US"/>
              <a:t>Astrophotos and Sketches</a:t>
            </a:r>
          </a:p>
        </p:txBody>
      </p:sp>
    </p:spTree>
    <p:extLst>
      <p:ext uri="{BB962C8B-B14F-4D97-AF65-F5344CB8AC3E}">
        <p14:creationId xmlns:p14="http://schemas.microsoft.com/office/powerpoint/2010/main" val="2634235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m46m47_hetlage_f.jpg"/>
          <p:cNvPicPr preferRelativeResize="0"/>
          <p:nvPr/>
        </p:nvPicPr>
        <p:blipFill rotWithShape="1">
          <a:blip r:embed="rId3">
            <a:alphaModFix/>
          </a:blip>
          <a:srcRect l="3514" r="4188"/>
          <a:stretch/>
        </p:blipFill>
        <p:spPr>
          <a:xfrm>
            <a:off x="0" y="44970"/>
            <a:ext cx="9144000" cy="6858000"/>
          </a:xfrm>
          <a:prstGeom prst="rect">
            <a:avLst/>
          </a:prstGeom>
          <a:noFill/>
          <a:ln>
            <a:noFill/>
          </a:ln>
        </p:spPr>
      </p:pic>
      <p:sp>
        <p:nvSpPr>
          <p:cNvPr id="96" name="Shape 96"/>
          <p:cNvSpPr txBox="1"/>
          <p:nvPr/>
        </p:nvSpPr>
        <p:spPr>
          <a:xfrm>
            <a:off x="457200" y="2015685"/>
            <a:ext cx="8229600" cy="296848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7200" b="1" i="0" u="none" strike="noStrike" cap="none">
                <a:solidFill>
                  <a:srgbClr val="538CD5"/>
                </a:solidFill>
                <a:latin typeface="Times New Roman"/>
                <a:ea typeface="Times New Roman"/>
                <a:cs typeface="Times New Roman"/>
                <a:sym typeface="Times New Roman"/>
              </a:rPr>
              <a:t>Introductions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06630"/>
            <a:ext cx="9144000" cy="6044740"/>
          </a:xfrm>
          <a:prstGeom prst="rect">
            <a:avLst/>
          </a:prstGeom>
        </p:spPr>
      </p:pic>
    </p:spTree>
    <p:extLst>
      <p:ext uri="{BB962C8B-B14F-4D97-AF65-F5344CB8AC3E}">
        <p14:creationId xmlns:p14="http://schemas.microsoft.com/office/powerpoint/2010/main" val="98193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0"/>
            <a:ext cx="5486400" cy="6858000"/>
          </a:xfrm>
          <a:prstGeom prst="rect">
            <a:avLst/>
          </a:prstGeom>
        </p:spPr>
      </p:pic>
    </p:spTree>
    <p:extLst>
      <p:ext uri="{BB962C8B-B14F-4D97-AF65-F5344CB8AC3E}">
        <p14:creationId xmlns:p14="http://schemas.microsoft.com/office/powerpoint/2010/main" val="1026496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070"/>
            <a:ext cx="9144000" cy="6096000"/>
          </a:xfrm>
          <a:prstGeom prst="rect">
            <a:avLst/>
          </a:prstGeom>
        </p:spPr>
      </p:pic>
      <p:sp>
        <p:nvSpPr>
          <p:cNvPr id="3" name="TextBox 2"/>
          <p:cNvSpPr txBox="1"/>
          <p:nvPr/>
        </p:nvSpPr>
        <p:spPr>
          <a:xfrm>
            <a:off x="484093" y="4966448"/>
            <a:ext cx="2088777" cy="307777"/>
          </a:xfrm>
          <a:prstGeom prst="rect">
            <a:avLst/>
          </a:prstGeom>
          <a:noFill/>
        </p:spPr>
        <p:txBody>
          <a:bodyPr wrap="square" rtlCol="0">
            <a:spAutoFit/>
          </a:bodyPr>
          <a:lstStyle/>
          <a:p>
            <a:r>
              <a:rPr lang="en-US" b="1">
                <a:solidFill>
                  <a:schemeClr val="tx1"/>
                </a:solidFill>
              </a:rPr>
              <a:t>Gary Frishkorn</a:t>
            </a:r>
          </a:p>
        </p:txBody>
      </p:sp>
    </p:spTree>
    <p:extLst>
      <p:ext uri="{BB962C8B-B14F-4D97-AF65-F5344CB8AC3E}">
        <p14:creationId xmlns:p14="http://schemas.microsoft.com/office/powerpoint/2010/main" val="2223602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551"/>
            <a:ext cx="9144000" cy="6159171"/>
          </a:xfrm>
          <a:prstGeom prst="rect">
            <a:avLst/>
          </a:prstGeom>
        </p:spPr>
      </p:pic>
    </p:spTree>
    <p:extLst>
      <p:ext uri="{BB962C8B-B14F-4D97-AF65-F5344CB8AC3E}">
        <p14:creationId xmlns:p14="http://schemas.microsoft.com/office/powerpoint/2010/main" val="590510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668" y="0"/>
            <a:ext cx="4956663" cy="6858000"/>
          </a:xfrm>
          <a:prstGeom prst="rect">
            <a:avLst/>
          </a:prstGeom>
        </p:spPr>
      </p:pic>
    </p:spTree>
    <p:extLst>
      <p:ext uri="{BB962C8B-B14F-4D97-AF65-F5344CB8AC3E}">
        <p14:creationId xmlns:p14="http://schemas.microsoft.com/office/powerpoint/2010/main" val="296655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96573" y="-1306515"/>
            <a:ext cx="15508520" cy="8723543"/>
          </a:xfrm>
          <a:prstGeom prst="rect">
            <a:avLst/>
          </a:prstGeom>
        </p:spPr>
      </p:pic>
    </p:spTree>
    <p:extLst>
      <p:ext uri="{BB962C8B-B14F-4D97-AF65-F5344CB8AC3E}">
        <p14:creationId xmlns:p14="http://schemas.microsoft.com/office/powerpoint/2010/main" val="229990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2999" y="1500187"/>
            <a:ext cx="6858000" cy="3857625"/>
          </a:xfrm>
          <a:prstGeom prst="rect">
            <a:avLst/>
          </a:prstGeom>
        </p:spPr>
      </p:pic>
    </p:spTree>
    <p:extLst>
      <p:ext uri="{BB962C8B-B14F-4D97-AF65-F5344CB8AC3E}">
        <p14:creationId xmlns:p14="http://schemas.microsoft.com/office/powerpoint/2010/main" val="3196531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047"/>
            <a:ext cx="9144000" cy="6097905"/>
          </a:xfrm>
          <a:prstGeom prst="rect">
            <a:avLst/>
          </a:prstGeom>
        </p:spPr>
      </p:pic>
      <p:sp>
        <p:nvSpPr>
          <p:cNvPr id="6" name="TextBox 5"/>
          <p:cNvSpPr txBox="1"/>
          <p:nvPr/>
        </p:nvSpPr>
        <p:spPr>
          <a:xfrm>
            <a:off x="224118" y="174942"/>
            <a:ext cx="1281953" cy="304800"/>
          </a:xfrm>
          <a:prstGeom prst="rect">
            <a:avLst/>
          </a:prstGeom>
          <a:noFill/>
        </p:spPr>
        <p:txBody>
          <a:bodyPr wrap="square" rtlCol="0">
            <a:spAutoFit/>
          </a:bodyPr>
          <a:lstStyle/>
          <a:p>
            <a:r>
              <a:rPr lang="en-US" dirty="0">
                <a:solidFill>
                  <a:schemeClr val="bg1"/>
                </a:solidFill>
              </a:rPr>
              <a:t>Ken Everhart</a:t>
            </a:r>
          </a:p>
        </p:txBody>
      </p:sp>
    </p:spTree>
    <p:extLst>
      <p:ext uri="{BB962C8B-B14F-4D97-AF65-F5344CB8AC3E}">
        <p14:creationId xmlns:p14="http://schemas.microsoft.com/office/powerpoint/2010/main" val="528684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2250141" y="122237"/>
            <a:ext cx="1281953" cy="304800"/>
          </a:xfrm>
          <a:prstGeom prst="rect">
            <a:avLst/>
          </a:prstGeom>
          <a:noFill/>
        </p:spPr>
        <p:txBody>
          <a:bodyPr wrap="square" rtlCol="0">
            <a:spAutoFit/>
          </a:bodyPr>
          <a:lstStyle/>
          <a:p>
            <a:r>
              <a:rPr lang="en-US" dirty="0">
                <a:solidFill>
                  <a:schemeClr val="bg1"/>
                </a:solidFill>
              </a:rPr>
              <a:t>Ken Everhart</a:t>
            </a:r>
          </a:p>
        </p:txBody>
      </p:sp>
    </p:spTree>
    <p:extLst>
      <p:ext uri="{BB962C8B-B14F-4D97-AF65-F5344CB8AC3E}">
        <p14:creationId xmlns:p14="http://schemas.microsoft.com/office/powerpoint/2010/main" val="1605420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2178423" y="92074"/>
            <a:ext cx="1281953" cy="304800"/>
          </a:xfrm>
          <a:prstGeom prst="rect">
            <a:avLst/>
          </a:prstGeom>
          <a:noFill/>
        </p:spPr>
        <p:txBody>
          <a:bodyPr wrap="square" rtlCol="0">
            <a:spAutoFit/>
          </a:bodyPr>
          <a:lstStyle/>
          <a:p>
            <a:r>
              <a:rPr lang="en-US" dirty="0">
                <a:solidFill>
                  <a:schemeClr val="bg1"/>
                </a:solidFill>
              </a:rPr>
              <a:t>Ken Everhart</a:t>
            </a:r>
          </a:p>
        </p:txBody>
      </p:sp>
    </p:spTree>
    <p:extLst>
      <p:ext uri="{BB962C8B-B14F-4D97-AF65-F5344CB8AC3E}">
        <p14:creationId xmlns:p14="http://schemas.microsoft.com/office/powerpoint/2010/main" val="3549411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6"/>
            <a:ext cx="8229600" cy="1434893"/>
          </a:xfrm>
        </p:spPr>
        <p:txBody>
          <a:bodyPr/>
          <a:lstStyle/>
          <a:p>
            <a:r>
              <a:rPr lang="en-US" dirty="0">
                <a:solidFill>
                  <a:schemeClr val="bg1"/>
                </a:solidFill>
                <a:latin typeface="Arial" panose="020B0604020202020204" pitchFamily="34" charset="0"/>
                <a:cs typeface="Arial" panose="020B0604020202020204" pitchFamily="34" charset="0"/>
              </a:rPr>
              <a:t>HAL Business</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Bylaws Amendments</a:t>
            </a:r>
          </a:p>
        </p:txBody>
      </p:sp>
      <p:sp>
        <p:nvSpPr>
          <p:cNvPr id="3" name="Text Placeholder 2"/>
          <p:cNvSpPr>
            <a:spLocks noGrp="1"/>
          </p:cNvSpPr>
          <p:nvPr>
            <p:ph type="body" idx="1"/>
          </p:nvPr>
        </p:nvSpPr>
        <p:spPr>
          <a:xfrm>
            <a:off x="457200" y="2068118"/>
            <a:ext cx="8229600" cy="4111833"/>
          </a:xfrm>
        </p:spPr>
        <p:txBody>
          <a:bodyPr/>
          <a:lstStyle/>
          <a:p>
            <a:pPr marL="996950" indent="-742950">
              <a:buAutoNum type="arabicPeriod"/>
            </a:pPr>
            <a:r>
              <a:rPr lang="en-US" sz="2800" dirty="0">
                <a:latin typeface="Segoe UI Light" panose="020B0502040204020203" pitchFamily="34" charset="0"/>
                <a:cs typeface="Segoe UI Light" panose="020B0502040204020203" pitchFamily="34" charset="0"/>
              </a:rPr>
              <a:t>A dissolution clause is required to continue HAL’s non-profit tax exempt status</a:t>
            </a:r>
          </a:p>
          <a:p>
            <a:pPr marL="996950" indent="-742950">
              <a:buAutoNum type="arabicPeriod"/>
            </a:pPr>
            <a:r>
              <a:rPr lang="en-US" sz="2800" dirty="0">
                <a:latin typeface="Segoe UI Light" panose="020B0502040204020203" pitchFamily="34" charset="0"/>
                <a:cs typeface="Segoe UI Light" panose="020B0502040204020203" pitchFamily="34" charset="0"/>
              </a:rPr>
              <a:t>Adopt “Lifetime Membership” as a new class of membership to recognize exceptional support to HAL</a:t>
            </a:r>
          </a:p>
          <a:p>
            <a:pPr marL="254000" indent="0">
              <a:buNone/>
            </a:pPr>
            <a:r>
              <a:rPr lang="en-US" sz="2800" dirty="0">
                <a:latin typeface="Segoe UI Light" panose="020B0502040204020203" pitchFamily="34" charset="0"/>
                <a:cs typeface="Segoe UI Light" panose="020B0502040204020203" pitchFamily="34" charset="0"/>
              </a:rPr>
              <a:t>Bylaw amendments must be adopted by members at a general meeting</a:t>
            </a:r>
          </a:p>
          <a:p>
            <a:pPr lvl="1">
              <a:buFontTx/>
              <a:buChar char="-"/>
            </a:pPr>
            <a:r>
              <a:rPr lang="en-US" sz="2400" dirty="0">
                <a:latin typeface="Segoe UI Light" panose="020B0502040204020203" pitchFamily="34" charset="0"/>
                <a:cs typeface="Segoe UI Light" panose="020B0502040204020203" pitchFamily="34" charset="0"/>
              </a:rPr>
              <a:t> A quorum (ten members) must be present</a:t>
            </a:r>
          </a:p>
          <a:p>
            <a:pPr lvl="1">
              <a:buFontTx/>
              <a:buChar char="-"/>
            </a:pPr>
            <a:r>
              <a:rPr lang="en-US" sz="2400" dirty="0">
                <a:latin typeface="Segoe UI Light" panose="020B0502040204020203" pitchFamily="34" charset="0"/>
                <a:cs typeface="Segoe UI Light" panose="020B0502040204020203" pitchFamily="34" charset="0"/>
              </a:rPr>
              <a:t> 2/3 majority passes the resolution</a:t>
            </a:r>
          </a:p>
          <a:p>
            <a:pPr>
              <a:buFontTx/>
              <a:buChar char="-"/>
            </a:pPr>
            <a:endParaRPr lang="en-US" dirty="0"/>
          </a:p>
        </p:txBody>
      </p:sp>
    </p:spTree>
    <p:extLst>
      <p:ext uri="{BB962C8B-B14F-4D97-AF65-F5344CB8AC3E}">
        <p14:creationId xmlns:p14="http://schemas.microsoft.com/office/powerpoint/2010/main" val="661119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B0F0"/>
              </a:buClr>
              <a:buSzPct val="25000"/>
              <a:buFont typeface="Times New Roman"/>
              <a:buNone/>
            </a:pPr>
            <a:r>
              <a:rPr lang="en-US" sz="4800" b="0" i="0" u="none" strike="noStrike" cap="none">
                <a:solidFill>
                  <a:srgbClr val="00B0F0"/>
                </a:solidFill>
                <a:latin typeface="Times New Roman"/>
                <a:ea typeface="Times New Roman"/>
                <a:cs typeface="Times New Roman"/>
                <a:sym typeface="Times New Roman"/>
              </a:rPr>
              <a:t>Thank You!</a:t>
            </a:r>
          </a:p>
        </p:txBody>
      </p:sp>
      <p:sp>
        <p:nvSpPr>
          <p:cNvPr id="161" name="Shape 161"/>
          <p:cNvSpPr txBox="1">
            <a:spLocks noGrp="1"/>
          </p:cNvSpPr>
          <p:nvPr>
            <p:ph type="body" idx="1"/>
          </p:nvPr>
        </p:nvSpPr>
        <p:spPr>
          <a:xfrm>
            <a:off x="494270" y="1519195"/>
            <a:ext cx="8229600" cy="173200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FF00"/>
              </a:buClr>
              <a:buSzPct val="25000"/>
              <a:buFont typeface="Arial"/>
              <a:buNone/>
            </a:pPr>
            <a:r>
              <a:rPr lang="en-US" sz="4000" b="0" i="0" u="none" strike="noStrike" cap="none" dirty="0">
                <a:solidFill>
                  <a:srgbClr val="00FF00"/>
                </a:solidFill>
                <a:latin typeface="Times New Roman"/>
                <a:ea typeface="Times New Roman"/>
                <a:cs typeface="Times New Roman"/>
                <a:sym typeface="Times New Roman"/>
              </a:rPr>
              <a:t>Next month’s meeting is on Thursday, </a:t>
            </a:r>
            <a:r>
              <a:rPr lang="en-US" dirty="0">
                <a:solidFill>
                  <a:srgbClr val="00FF00"/>
                </a:solidFill>
              </a:rPr>
              <a:t>October 18</a:t>
            </a:r>
            <a:r>
              <a:rPr lang="en-US" baseline="30000" dirty="0">
                <a:solidFill>
                  <a:srgbClr val="00FF00"/>
                </a:solidFill>
              </a:rPr>
              <a:t>th</a:t>
            </a:r>
            <a:r>
              <a:rPr lang="en-US" sz="4000" b="0" i="0" u="none" strike="noStrike" cap="none" dirty="0">
                <a:solidFill>
                  <a:srgbClr val="00FF00"/>
                </a:solidFill>
                <a:latin typeface="Times New Roman"/>
                <a:ea typeface="Times New Roman"/>
                <a:cs typeface="Times New Roman"/>
                <a:sym typeface="Times New Roman"/>
              </a:rPr>
              <a:t> 2018 at 7 PM</a:t>
            </a:r>
          </a:p>
          <a:p>
            <a:pPr marL="0" marR="0" lvl="0" indent="0" algn="ctr" rtl="0">
              <a:spcBef>
                <a:spcPts val="800"/>
              </a:spcBef>
              <a:buClr>
                <a:srgbClr val="FFFF00"/>
              </a:buClr>
              <a:buSzPct val="25000"/>
              <a:buFont typeface="Arial"/>
              <a:buNone/>
            </a:pPr>
            <a:endParaRPr sz="4000" b="0" i="0" u="none" strike="noStrike" cap="none" dirty="0">
              <a:solidFill>
                <a:srgbClr val="00FF00"/>
              </a:solidFill>
              <a:latin typeface="Times New Roman"/>
              <a:ea typeface="Times New Roman"/>
              <a:cs typeface="Times New Roman"/>
              <a:sym typeface="Times New Roman"/>
            </a:endParaRPr>
          </a:p>
        </p:txBody>
      </p:sp>
      <p:sp>
        <p:nvSpPr>
          <p:cNvPr id="162" name="Shape 162"/>
          <p:cNvSpPr txBox="1"/>
          <p:nvPr/>
        </p:nvSpPr>
        <p:spPr>
          <a:xfrm>
            <a:off x="508289" y="3196791"/>
            <a:ext cx="8172042" cy="3216707"/>
          </a:xfrm>
          <a:prstGeom prst="rect">
            <a:avLst/>
          </a:prstGeom>
          <a:noFill/>
          <a:ln>
            <a:noFill/>
          </a:ln>
        </p:spPr>
        <p:txBody>
          <a:bodyPr lIns="91425" tIns="45700" rIns="91425" bIns="45700" anchor="t" anchorCtr="0">
            <a:noAutofit/>
          </a:bodyPr>
          <a:lstStyle/>
          <a:p>
            <a:pPr marL="0" marR="0" lvl="0" indent="0" algn="ctr" rtl="0">
              <a:lnSpc>
                <a:spcPct val="100000"/>
              </a:lnSpc>
              <a:spcBef>
                <a:spcPts val="800"/>
              </a:spcBef>
              <a:spcAft>
                <a:spcPts val="0"/>
              </a:spcAft>
              <a:buClr>
                <a:srgbClr val="FFFF00"/>
              </a:buClr>
              <a:buSzPct val="25000"/>
              <a:buFont typeface="Arial"/>
              <a:buNone/>
            </a:pPr>
            <a:endParaRPr lang="en-US" sz="2000" dirty="0">
              <a:solidFill>
                <a:srgbClr val="FFFF00"/>
              </a:solidFill>
              <a:latin typeface="Times New Roman"/>
              <a:ea typeface="Calibri"/>
              <a:cs typeface="Times New Roman"/>
              <a:sym typeface="Times New Roman"/>
            </a:endParaRPr>
          </a:p>
          <a:p>
            <a:pPr lvl="0" algn="ctr">
              <a:spcBef>
                <a:spcPts val="800"/>
              </a:spcBef>
              <a:buClr>
                <a:srgbClr val="FFFF00"/>
              </a:buClr>
              <a:buSzPct val="25000"/>
            </a:pPr>
            <a:r>
              <a:rPr lang="fr-FR" sz="4000" dirty="0">
                <a:solidFill>
                  <a:schemeClr val="bg1"/>
                </a:solidFill>
                <a:latin typeface="Calibri"/>
                <a:ea typeface="Calibri"/>
                <a:cs typeface="Calibri"/>
                <a:sym typeface="Calibri"/>
              </a:rPr>
              <a:t>Surprise </a:t>
            </a:r>
            <a:r>
              <a:rPr lang="fr-FR" sz="4000" dirty="0" err="1">
                <a:solidFill>
                  <a:schemeClr val="bg1"/>
                </a:solidFill>
                <a:latin typeface="Calibri"/>
                <a:ea typeface="Calibri"/>
                <a:cs typeface="Calibri"/>
                <a:sym typeface="Calibri"/>
              </a:rPr>
              <a:t>Guest</a:t>
            </a:r>
            <a:endParaRPr lang="fr-FR" sz="4000" dirty="0">
              <a:solidFill>
                <a:schemeClr val="bg1"/>
              </a:solidFill>
              <a:latin typeface="Calibri"/>
              <a:ea typeface="Calibri"/>
              <a:cs typeface="Calibri"/>
              <a:sym typeface="Calibri"/>
            </a:endParaRPr>
          </a:p>
          <a:p>
            <a:pPr lvl="0" algn="ctr">
              <a:spcBef>
                <a:spcPts val="800"/>
              </a:spcBef>
              <a:buClr>
                <a:srgbClr val="FFFF00"/>
              </a:buClr>
              <a:buSzPct val="25000"/>
            </a:pPr>
            <a:endParaRPr lang="fr-FR" dirty="0">
              <a:solidFill>
                <a:schemeClr val="bg1"/>
              </a:solidFill>
              <a:latin typeface="Calibri"/>
              <a:ea typeface="Calibri"/>
              <a:cs typeface="Calibri"/>
              <a:sym typeface="Calibri"/>
            </a:endParaRPr>
          </a:p>
          <a:p>
            <a:pPr lvl="0" algn="ctr">
              <a:spcBef>
                <a:spcPts val="800"/>
              </a:spcBef>
              <a:buClr>
                <a:srgbClr val="FFFF00"/>
              </a:buClr>
              <a:buSzPct val="25000"/>
            </a:pPr>
            <a:r>
              <a:rPr lang="en-US" sz="4000" dirty="0">
                <a:solidFill>
                  <a:schemeClr val="bg1"/>
                </a:solidFill>
                <a:latin typeface="Calibri"/>
                <a:ea typeface="Calibri"/>
                <a:cs typeface="Calibri"/>
                <a:sym typeface="Calibri"/>
              </a:rPr>
              <a:t>A Lifelong Journey in Astronomy</a:t>
            </a:r>
          </a:p>
        </p:txBody>
      </p:sp>
      <p:sp>
        <p:nvSpPr>
          <p:cNvPr id="163" name="Shape 163"/>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latin typeface="Segoe UI Light" panose="020B0502040204020203" pitchFamily="34" charset="0"/>
                <a:cs typeface="Segoe UI Light" panose="020B0502040204020203" pitchFamily="34" charset="0"/>
              </a:rPr>
              <a:t>Dissolution Clause</a:t>
            </a:r>
          </a:p>
        </p:txBody>
      </p:sp>
      <p:sp>
        <p:nvSpPr>
          <p:cNvPr id="3" name="Text Placeholder 2"/>
          <p:cNvSpPr>
            <a:spLocks noGrp="1"/>
          </p:cNvSpPr>
          <p:nvPr>
            <p:ph type="body" idx="1"/>
          </p:nvPr>
        </p:nvSpPr>
        <p:spPr/>
        <p:txBody>
          <a:bodyPr/>
          <a:lstStyle/>
          <a:p>
            <a:pPr marL="254000" indent="0">
              <a:buNone/>
            </a:pPr>
            <a:r>
              <a:rPr lang="en-US" sz="28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Upon termination or dissolution of the Howard Astronomical League, any assets lawfully available for distribution shall be distributed to one (1) or more qualifying organizations described in Section 501(c)(3) of the Internal Revenue Code of 1986 (or described in any corresponding provision of any successor statute) which organization or organizations have a charitable purpose which, at least generally, includes a purpose similar to the terminating or dissolving corporation.</a:t>
            </a:r>
          </a:p>
        </p:txBody>
      </p:sp>
    </p:spTree>
    <p:extLst>
      <p:ext uri="{BB962C8B-B14F-4D97-AF65-F5344CB8AC3E}">
        <p14:creationId xmlns:p14="http://schemas.microsoft.com/office/powerpoint/2010/main" val="272603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latin typeface="Segoe UI Light" panose="020B0502040204020203" pitchFamily="34" charset="0"/>
                <a:cs typeface="Segoe UI Light" panose="020B0502040204020203" pitchFamily="34" charset="0"/>
              </a:rPr>
              <a:t>New Membership Class</a:t>
            </a:r>
          </a:p>
        </p:txBody>
      </p:sp>
      <p:sp>
        <p:nvSpPr>
          <p:cNvPr id="3" name="Text Placeholder 2"/>
          <p:cNvSpPr>
            <a:spLocks noGrp="1"/>
          </p:cNvSpPr>
          <p:nvPr>
            <p:ph type="body" idx="1"/>
          </p:nvPr>
        </p:nvSpPr>
        <p:spPr>
          <a:xfrm>
            <a:off x="457200" y="1990165"/>
            <a:ext cx="8229600" cy="4135998"/>
          </a:xfrm>
        </p:spPr>
        <p:txBody>
          <a:bodyPr/>
          <a:lstStyle/>
          <a:p>
            <a:pPr marL="254000" indent="0">
              <a:buNone/>
            </a:pPr>
            <a:r>
              <a:rPr lang="en-US" sz="28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Lifetime Membership – These memberships are approved by the board as an expression of the organization’s gratitude for exemplary service and support.  They are not subject to annual dues and they have full voting privileges. This type of membership may be applied as a lifetime individual membership or as a lifetime family membership on a case-by-case basis.</a:t>
            </a:r>
          </a:p>
        </p:txBody>
      </p:sp>
    </p:spTree>
    <p:extLst>
      <p:ext uri="{BB962C8B-B14F-4D97-AF65-F5344CB8AC3E}">
        <p14:creationId xmlns:p14="http://schemas.microsoft.com/office/powerpoint/2010/main" val="666357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latin typeface="Segoe UI Light" panose="020B0502040204020203" pitchFamily="34" charset="0"/>
                <a:cs typeface="Segoe UI Light" panose="020B0502040204020203" pitchFamily="34" charset="0"/>
              </a:rPr>
              <a:t>Lifetime Membership Award</a:t>
            </a:r>
          </a:p>
        </p:txBody>
      </p:sp>
      <p:sp>
        <p:nvSpPr>
          <p:cNvPr id="3" name="Text Placeholder 2"/>
          <p:cNvSpPr>
            <a:spLocks noGrp="1"/>
          </p:cNvSpPr>
          <p:nvPr>
            <p:ph type="body" idx="1"/>
          </p:nvPr>
        </p:nvSpPr>
        <p:spPr>
          <a:xfrm>
            <a:off x="457200" y="1497106"/>
            <a:ext cx="4993341" cy="4629057"/>
          </a:xfrm>
        </p:spPr>
        <p:txBody>
          <a:bodyPr/>
          <a:lstStyle/>
          <a:p>
            <a:pPr marL="654050" lvl="1" indent="0" algn="ctr">
              <a:buNone/>
            </a:pPr>
            <a:r>
              <a:rPr lang="en-US" sz="240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Leona </a:t>
            </a:r>
            <a:r>
              <a:rPr lang="en-US" sz="24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and David Illig</a:t>
            </a:r>
          </a:p>
          <a:p>
            <a:pPr marL="254000" indent="0">
              <a:buNone/>
            </a:pPr>
            <a:endParaRPr lang="en-US" sz="28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254000" indent="0" algn="ctr">
              <a:buNone/>
            </a:pPr>
            <a:r>
              <a:rPr lang="en-US" sz="24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For significant donations of equipment, time, and expertise that materially improved the suitability of the Howard Astronomical League Observatory for public outreach and for member use of the observatory</a:t>
            </a:r>
            <a:endParaRPr lang="en-US" sz="28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254000" indent="0" algn="ctr">
              <a:buNone/>
            </a:pPr>
            <a:endParaRPr lang="en-US" sz="28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254000" indent="0" algn="ctr">
              <a:buNone/>
            </a:pPr>
            <a:r>
              <a:rPr lang="en-US" sz="28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Thank you very much!!</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294" y="1775011"/>
            <a:ext cx="3173506" cy="4231341"/>
          </a:xfrm>
          <a:prstGeom prst="rect">
            <a:avLst/>
          </a:prstGeom>
        </p:spPr>
      </p:pic>
    </p:spTree>
    <p:extLst>
      <p:ext uri="{BB962C8B-B14F-4D97-AF65-F5344CB8AC3E}">
        <p14:creationId xmlns:p14="http://schemas.microsoft.com/office/powerpoint/2010/main" val="918333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938"/>
            <a:ext cx="8229600" cy="1143000"/>
          </a:xfrm>
        </p:spPr>
        <p:txBody>
          <a:bodyPr/>
          <a:lstStyle/>
          <a:p>
            <a:r>
              <a:rPr lang="en-US" dirty="0">
                <a:solidFill>
                  <a:schemeClr val="bg1"/>
                </a:solidFill>
                <a:latin typeface="+mn-lt"/>
              </a:rPr>
              <a:t>Observatory Report</a:t>
            </a:r>
            <a:br>
              <a:rPr lang="en-US" dirty="0">
                <a:solidFill>
                  <a:schemeClr val="bg1"/>
                </a:solidFill>
                <a:latin typeface="+mn-lt"/>
              </a:rPr>
            </a:br>
            <a:r>
              <a:rPr lang="en-US" sz="3200" dirty="0">
                <a:solidFill>
                  <a:schemeClr val="bg1"/>
                </a:solidFill>
                <a:latin typeface="+mn-lt"/>
              </a:rPr>
              <a:t>Director: Joel Goodman</a:t>
            </a:r>
          </a:p>
        </p:txBody>
      </p:sp>
      <p:sp>
        <p:nvSpPr>
          <p:cNvPr id="3" name="Text Placeholder 2"/>
          <p:cNvSpPr>
            <a:spLocks noGrp="1"/>
          </p:cNvSpPr>
          <p:nvPr>
            <p:ph type="body" idx="1"/>
          </p:nvPr>
        </p:nvSpPr>
        <p:spPr>
          <a:xfrm>
            <a:off x="457200" y="1901687"/>
            <a:ext cx="8229600" cy="4081038"/>
          </a:xfrm>
        </p:spPr>
        <p:txBody>
          <a:bodyPr/>
          <a:lstStyle/>
          <a:p>
            <a:pPr marL="254000" indent="0">
              <a:buNone/>
            </a:pPr>
            <a:r>
              <a:rPr lang="en-US" sz="2800" dirty="0">
                <a:latin typeface="Arial" panose="020B0604020202020204" pitchFamily="34" charset="0"/>
                <a:cs typeface="Arial" panose="020B0604020202020204" pitchFamily="34" charset="0"/>
              </a:rPr>
              <a:t>Progress:</a:t>
            </a:r>
          </a:p>
          <a:p>
            <a:pPr marL="654050" lvl="1" indent="0">
              <a:buNone/>
            </a:pPr>
            <a:r>
              <a:rPr lang="en-US" sz="2000" dirty="0">
                <a:solidFill>
                  <a:schemeClr val="bg2">
                    <a:lumMod val="40000"/>
                    <a:lumOff val="60000"/>
                  </a:schemeClr>
                </a:solidFill>
                <a:latin typeface="Arial" panose="020B0604020202020204" pitchFamily="34" charset="0"/>
                <a:cs typeface="Arial" panose="020B0604020202020204" pitchFamily="34" charset="0"/>
              </a:rPr>
              <a:t>Updated HALO Policies and Procedures</a:t>
            </a:r>
          </a:p>
          <a:p>
            <a:pPr marL="654050" lvl="1" indent="0">
              <a:buNone/>
            </a:pPr>
            <a:r>
              <a:rPr lang="en-US" sz="2000" dirty="0">
                <a:solidFill>
                  <a:schemeClr val="bg2">
                    <a:lumMod val="40000"/>
                    <a:lumOff val="60000"/>
                  </a:schemeClr>
                </a:solidFill>
                <a:latin typeface="Arial" panose="020B0604020202020204" pitchFamily="34" charset="0"/>
                <a:cs typeface="Arial" panose="020B0604020202020204" pitchFamily="34" charset="0"/>
              </a:rPr>
              <a:t>Pointing issue resolved</a:t>
            </a:r>
          </a:p>
          <a:p>
            <a:pPr marL="654050" lvl="1" indent="0">
              <a:buNone/>
            </a:pPr>
            <a:r>
              <a:rPr lang="en-US" sz="2000" dirty="0">
                <a:solidFill>
                  <a:schemeClr val="bg2">
                    <a:lumMod val="40000"/>
                    <a:lumOff val="60000"/>
                  </a:schemeClr>
                </a:solidFill>
                <a:latin typeface="Arial" panose="020B0604020202020204" pitchFamily="34" charset="0"/>
                <a:cs typeface="Arial" panose="020B0604020202020204" pitchFamily="34" charset="0"/>
              </a:rPr>
              <a:t>Ready to continue conversion of existing CTOs</a:t>
            </a:r>
          </a:p>
          <a:p>
            <a:pPr marL="254000" indent="0">
              <a:buNone/>
            </a:pPr>
            <a:r>
              <a:rPr lang="en-US" sz="2800" dirty="0">
                <a:latin typeface="Arial" panose="020B0604020202020204" pitchFamily="34" charset="0"/>
                <a:cs typeface="Arial" panose="020B0604020202020204" pitchFamily="34" charset="0"/>
              </a:rPr>
              <a:t>Present:</a:t>
            </a:r>
          </a:p>
          <a:p>
            <a:pPr marL="654050" lvl="1" indent="0">
              <a:buNone/>
            </a:pPr>
            <a:r>
              <a:rPr lang="en-US" sz="2000" dirty="0">
                <a:solidFill>
                  <a:schemeClr val="bg2">
                    <a:lumMod val="40000"/>
                    <a:lumOff val="60000"/>
                  </a:schemeClr>
                </a:solidFill>
                <a:latin typeface="Arial" panose="020B0604020202020204" pitchFamily="34" charset="0"/>
                <a:cs typeface="Arial" panose="020B0604020202020204" pitchFamily="34" charset="0"/>
              </a:rPr>
              <a:t>Resolving residual dome/scope synch issues</a:t>
            </a:r>
          </a:p>
          <a:p>
            <a:pPr marL="654050" lvl="1" indent="0">
              <a:buNone/>
            </a:pPr>
            <a:r>
              <a:rPr lang="en-US" sz="2000" dirty="0">
                <a:solidFill>
                  <a:schemeClr val="bg2">
                    <a:lumMod val="40000"/>
                    <a:lumOff val="60000"/>
                  </a:schemeClr>
                </a:solidFill>
                <a:latin typeface="Arial" panose="020B0604020202020204" pitchFamily="34" charset="0"/>
                <a:cs typeface="Arial" panose="020B0604020202020204" pitchFamily="34" charset="0"/>
              </a:rPr>
              <a:t>Updating training materials</a:t>
            </a:r>
          </a:p>
          <a:p>
            <a:pPr marL="654050" lvl="1" indent="0">
              <a:buNone/>
            </a:pPr>
            <a:r>
              <a:rPr lang="en-US" sz="2000" dirty="0">
                <a:solidFill>
                  <a:schemeClr val="bg2">
                    <a:lumMod val="40000"/>
                    <a:lumOff val="60000"/>
                  </a:schemeClr>
                </a:solidFill>
                <a:latin typeface="Arial" panose="020B0604020202020204" pitchFamily="34" charset="0"/>
                <a:cs typeface="Arial" panose="020B0604020202020204" pitchFamily="34" charset="0"/>
              </a:rPr>
              <a:t>Beginning to recruit/train new CTOs</a:t>
            </a:r>
          </a:p>
          <a:p>
            <a:pPr marL="254000" indent="0">
              <a:buNone/>
            </a:pPr>
            <a:r>
              <a:rPr lang="en-US" sz="2800" dirty="0">
                <a:latin typeface="Arial" panose="020B0604020202020204" pitchFamily="34" charset="0"/>
                <a:cs typeface="Arial" panose="020B0604020202020204" pitchFamily="34" charset="0"/>
              </a:rPr>
              <a:t>Plan:</a:t>
            </a:r>
            <a:endParaRPr lang="en-US" sz="2000" dirty="0">
              <a:solidFill>
                <a:schemeClr val="bg2">
                  <a:lumMod val="60000"/>
                  <a:lumOff val="40000"/>
                </a:schemeClr>
              </a:solidFill>
              <a:latin typeface="Arial" panose="020B0604020202020204" pitchFamily="34" charset="0"/>
              <a:cs typeface="Arial" panose="020B0604020202020204" pitchFamily="34" charset="0"/>
            </a:endParaRPr>
          </a:p>
          <a:p>
            <a:pPr marL="654050" lvl="1" indent="0">
              <a:buNone/>
            </a:pPr>
            <a:r>
              <a:rPr lang="en-US" sz="2000" dirty="0">
                <a:solidFill>
                  <a:srgbClr val="00B0F0"/>
                </a:solidFill>
                <a:latin typeface="Arial" panose="020B0604020202020204" pitchFamily="34" charset="0"/>
                <a:cs typeface="Arial" panose="020B0604020202020204" pitchFamily="34" charset="0"/>
              </a:rPr>
              <a:t>Make observatory available to members via a CTO training track</a:t>
            </a:r>
          </a:p>
        </p:txBody>
      </p:sp>
    </p:spTree>
    <p:extLst>
      <p:ext uri="{BB962C8B-B14F-4D97-AF65-F5344CB8AC3E}">
        <p14:creationId xmlns:p14="http://schemas.microsoft.com/office/powerpoint/2010/main" val="758216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599" y="788894"/>
            <a:ext cx="7602071" cy="5337269"/>
          </a:xfrm>
        </p:spPr>
        <p:txBody>
          <a:bodyPr/>
          <a:lstStyle/>
          <a:p>
            <a:pPr marL="254000" indent="0" algn="ctr">
              <a:buNone/>
            </a:pPr>
            <a:r>
              <a:rPr lang="en-US" sz="3600" dirty="0">
                <a:solidFill>
                  <a:srgbClr val="00B0F0"/>
                </a:solidFill>
                <a:latin typeface="+mj-lt"/>
              </a:rPr>
              <a:t>Public Star Party</a:t>
            </a:r>
          </a:p>
          <a:p>
            <a:pPr marL="254000" indent="0" algn="ctr">
              <a:buNone/>
            </a:pPr>
            <a:r>
              <a:rPr lang="en-US" sz="3600" dirty="0">
                <a:solidFill>
                  <a:srgbClr val="00B0F0"/>
                </a:solidFill>
                <a:latin typeface="+mj-lt"/>
              </a:rPr>
              <a:t>September 15, 2018</a:t>
            </a:r>
          </a:p>
          <a:p>
            <a:pPr marL="254000" indent="0" algn="ctr">
              <a:buNone/>
            </a:pPr>
            <a:r>
              <a:rPr lang="en-US" sz="3600" dirty="0">
                <a:solidFill>
                  <a:srgbClr val="00B0F0"/>
                </a:solidFill>
                <a:latin typeface="+mj-lt"/>
              </a:rPr>
              <a:t>HALO/Illig Scope</a:t>
            </a:r>
          </a:p>
          <a:p>
            <a:pPr marL="254000" indent="0">
              <a:buNone/>
            </a:pPr>
            <a:endParaRPr lang="en-US" dirty="0"/>
          </a:p>
          <a:p>
            <a:pPr marL="254000" indent="0">
              <a:buNone/>
            </a:pPr>
            <a:r>
              <a:rPr lang="en-US" sz="3200" dirty="0">
                <a:solidFill>
                  <a:schemeClr val="bg1"/>
                </a:solidFill>
                <a:latin typeface="+mj-lt"/>
              </a:rPr>
              <a:t>Mike Krauss</a:t>
            </a:r>
          </a:p>
          <a:p>
            <a:pPr marL="254000" indent="0">
              <a:buNone/>
            </a:pPr>
            <a:r>
              <a:rPr lang="en-US" sz="3200" dirty="0">
                <a:solidFill>
                  <a:schemeClr val="bg1"/>
                </a:solidFill>
                <a:latin typeface="+mj-lt"/>
              </a:rPr>
              <a:t>David Stein</a:t>
            </a:r>
          </a:p>
          <a:p>
            <a:pPr marL="254000" indent="0">
              <a:buNone/>
            </a:pPr>
            <a:r>
              <a:rPr lang="en-US" sz="3200" dirty="0">
                <a:solidFill>
                  <a:schemeClr val="bg1"/>
                </a:solidFill>
                <a:latin typeface="+mj-lt"/>
              </a:rPr>
              <a:t>Phil </a:t>
            </a:r>
            <a:r>
              <a:rPr lang="en-US" sz="3200" dirty="0" err="1">
                <a:solidFill>
                  <a:schemeClr val="bg1"/>
                </a:solidFill>
                <a:latin typeface="+mj-lt"/>
              </a:rPr>
              <a:t>Whitebloom</a:t>
            </a:r>
            <a:endParaRPr lang="en-US" sz="3200" dirty="0">
              <a:solidFill>
                <a:schemeClr val="bg1"/>
              </a:solidFill>
              <a:latin typeface="+mj-lt"/>
            </a:endParaRPr>
          </a:p>
          <a:p>
            <a:pPr marL="254000" indent="0">
              <a:buNone/>
            </a:pPr>
            <a:r>
              <a:rPr lang="en-US" sz="3200" dirty="0">
                <a:solidFill>
                  <a:schemeClr val="bg1"/>
                </a:solidFill>
                <a:latin typeface="+mj-lt"/>
              </a:rPr>
              <a:t>Eddie Crawford</a:t>
            </a:r>
          </a:p>
          <a:p>
            <a:pPr marL="25400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634" y="3194705"/>
            <a:ext cx="3908611" cy="2931458"/>
          </a:xfrm>
          <a:prstGeom prst="rect">
            <a:avLst/>
          </a:prstGeom>
        </p:spPr>
      </p:pic>
    </p:spTree>
    <p:extLst>
      <p:ext uri="{BB962C8B-B14F-4D97-AF65-F5344CB8AC3E}">
        <p14:creationId xmlns:p14="http://schemas.microsoft.com/office/powerpoint/2010/main" val="1220491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4081"/>
            <a:ext cx="9144000" cy="5189838"/>
          </a:xfrm>
          <a:prstGeom prst="rect">
            <a:avLst/>
          </a:prstGeom>
        </p:spPr>
      </p:pic>
    </p:spTree>
    <p:extLst>
      <p:ext uri="{BB962C8B-B14F-4D97-AF65-F5344CB8AC3E}">
        <p14:creationId xmlns:p14="http://schemas.microsoft.com/office/powerpoint/2010/main" val="139673700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109266</TotalTime>
  <Words>820</Words>
  <Application>Microsoft Office PowerPoint</Application>
  <PresentationFormat>On-screen Show (4:3)</PresentationFormat>
  <Paragraphs>105</Paragraphs>
  <Slides>30</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Segoe UI Historic</vt:lpstr>
      <vt:lpstr>Arial Black</vt:lpstr>
      <vt:lpstr>Calibri</vt:lpstr>
      <vt:lpstr>Tahoma</vt:lpstr>
      <vt:lpstr>Times New Roman</vt:lpstr>
      <vt:lpstr>Arial</vt:lpstr>
      <vt:lpstr>Segoe UI Light</vt:lpstr>
      <vt:lpstr>Office Theme</vt:lpstr>
      <vt:lpstr>PowerPoint Presentation</vt:lpstr>
      <vt:lpstr>PowerPoint Presentation</vt:lpstr>
      <vt:lpstr>HAL Business Bylaws Amendments</vt:lpstr>
      <vt:lpstr>Dissolution Clause</vt:lpstr>
      <vt:lpstr>New Membership Class</vt:lpstr>
      <vt:lpstr>Lifetime Membership Award</vt:lpstr>
      <vt:lpstr>Observatory Report Director: Joel Goodman</vt:lpstr>
      <vt:lpstr>PowerPoint Presentation</vt:lpstr>
      <vt:lpstr>PowerPoint Presentation</vt:lpstr>
      <vt:lpstr>PowerPoint Presentation</vt:lpstr>
      <vt:lpstr>PowerPoint Presentation</vt:lpstr>
      <vt:lpstr>Exoplanet Exploration Committee </vt:lpstr>
      <vt:lpstr>Regional Star Party Reports </vt:lpstr>
      <vt:lpstr>Upcoming Events</vt:lpstr>
      <vt:lpstr>Comet 46P/Wirtanen 2018 Apparition</vt:lpstr>
      <vt:lpstr>Comet 46P/Wirtanen 2018 Apparition</vt:lpstr>
      <vt:lpstr>Comet 46P/Wirtanen 2018 Apparition</vt:lpstr>
      <vt:lpstr>PowerPoint Presentation</vt:lpstr>
      <vt:lpstr>Member  Astrophotos and Sketches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Johnson</dc:creator>
  <cp:lastModifiedBy>Charles Rimpo</cp:lastModifiedBy>
  <cp:revision>207</cp:revision>
  <dcterms:modified xsi:type="dcterms:W3CDTF">2018-09-21T14:02:24Z</dcterms:modified>
</cp:coreProperties>
</file>